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67" tIns="46633" rIns="93267" bIns="4663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67" tIns="46633" rIns="93267" bIns="46633" rtlCol="0"/>
          <a:lstStyle>
            <a:lvl1pPr algn="r">
              <a:defRPr sz="1200"/>
            </a:lvl1pPr>
          </a:lstStyle>
          <a:p>
            <a:fld id="{0AB20992-2D53-4D1E-A221-874376626C50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7" tIns="46633" rIns="93267" bIns="466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67" tIns="46633" rIns="93267" bIns="466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67" tIns="46633" rIns="93267" bIns="4663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67" tIns="46633" rIns="93267" bIns="46633" rtlCol="0" anchor="b"/>
          <a:lstStyle>
            <a:lvl1pPr algn="r">
              <a:defRPr sz="1200"/>
            </a:lvl1pPr>
          </a:lstStyle>
          <a:p>
            <a:fld id="{83D24553-BBE0-4144-BA90-D1BD35787F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9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24553-BBE0-4144-BA90-D1BD35787FD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A1F9-C355-4F22-9E33-43930C6B5AAE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Education%20and%20Training%20Plans%20of%20Study.xlsx" TargetMode="External"/><Relationship Id="rId3" Type="http://schemas.openxmlformats.org/officeDocument/2006/relationships/image" Target="../media/image1.png"/><Relationship Id="rId7" Type="http://schemas.openxmlformats.org/officeDocument/2006/relationships/hyperlink" Target="Human%20Services%20Plans%20of%20Study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ospitality%20and%20Tourism%20Plans%20of%20Study.xlsx" TargetMode="External"/><Relationship Id="rId5" Type="http://schemas.openxmlformats.org/officeDocument/2006/relationships/hyperlink" Target="Finance%20Plans%20of%20Study.xlsx" TargetMode="External"/><Relationship Id="rId4" Type="http://schemas.openxmlformats.org/officeDocument/2006/relationships/hyperlink" Target="Business%20Mgmt%20and%20Admin%20Plans%20of%20Study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2016369" y="2895600"/>
            <a:ext cx="5451231" cy="1828800"/>
          </a:xfrm>
          <a:prstGeom prst="ellips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76600" y="3200400"/>
            <a:ext cx="2819399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91440" algn="ctr"/>
            <a:r>
              <a:rPr lang="en-US" sz="1000" dirty="0" smtClean="0"/>
              <a:t>Postsecondary &amp; Workforce Readiness</a:t>
            </a:r>
          </a:p>
          <a:p>
            <a:pPr marL="91440" lvl="1" algn="ctr"/>
            <a:r>
              <a:rPr lang="en-US" sz="700" i="1" dirty="0" smtClean="0"/>
              <a:t>Foundation knowledge &amp; skills for all career pathways include: </a:t>
            </a:r>
          </a:p>
          <a:p>
            <a:pPr marL="91440" lvl="1" algn="ctr"/>
            <a:endParaRPr lang="en-US" sz="400" dirty="0" smtClean="0"/>
          </a:p>
          <a:p>
            <a:pPr marL="91440" lvl="1" algn="ctr"/>
            <a:r>
              <a:rPr lang="en-US" sz="700" dirty="0" smtClean="0">
                <a:solidFill>
                  <a:schemeClr val="bg1"/>
                </a:solidFill>
              </a:rPr>
              <a:t>• Academic Content Knowledge • Civic Responsibility • Collaboration</a:t>
            </a:r>
          </a:p>
          <a:p>
            <a:pPr marL="91440" lvl="1" algn="ctr"/>
            <a:r>
              <a:rPr lang="en-US" sz="700" dirty="0" smtClean="0">
                <a:solidFill>
                  <a:schemeClr val="bg1"/>
                </a:solidFill>
              </a:rPr>
              <a:t>• Communication • Creativity &amp; Innovation </a:t>
            </a:r>
          </a:p>
          <a:p>
            <a:pPr marL="91440" lvl="1" algn="ctr"/>
            <a:r>
              <a:rPr lang="en-US" sz="700" dirty="0" smtClean="0">
                <a:solidFill>
                  <a:schemeClr val="bg1"/>
                </a:solidFill>
              </a:rPr>
              <a:t>• </a:t>
            </a:r>
            <a:r>
              <a:rPr lang="en-US" sz="700" dirty="0" smtClean="0"/>
              <a:t>Critical Thinking/Problem Solving </a:t>
            </a:r>
            <a:r>
              <a:rPr lang="en-US" sz="700" dirty="0" smtClean="0">
                <a:solidFill>
                  <a:schemeClr val="bg1"/>
                </a:solidFill>
              </a:rPr>
              <a:t>• Find/Use Information Technology</a:t>
            </a:r>
          </a:p>
          <a:p>
            <a:pPr marL="91440" lvl="1" algn="ctr"/>
            <a:r>
              <a:rPr lang="en-US" sz="700" dirty="0" smtClean="0">
                <a:solidFill>
                  <a:schemeClr val="bg1"/>
                </a:solidFill>
              </a:rPr>
              <a:t>• Global &amp; Cultural Awareness • Personal Responsibility • Work Ethic</a:t>
            </a:r>
          </a:p>
          <a:p>
            <a:pPr marL="91440"/>
            <a:endParaRPr lang="en-US" sz="400" dirty="0" smtClean="0"/>
          </a:p>
          <a:p>
            <a:pPr marL="91440" algn="ctr"/>
            <a:r>
              <a:rPr lang="en-US" sz="700" i="1" dirty="0" smtClean="0"/>
              <a:t>Specialized CTE Pathways include: </a:t>
            </a:r>
          </a:p>
          <a:p>
            <a:pPr marL="91440"/>
            <a:r>
              <a:rPr lang="en-US" sz="700" dirty="0" smtClean="0"/>
              <a:t>Alternative Cooperative Education (ACE), FACS CORE &amp; World of Work</a:t>
            </a:r>
            <a:endParaRPr lang="en-US" sz="700" dirty="0"/>
          </a:p>
        </p:txBody>
      </p:sp>
      <p:pic>
        <p:nvPicPr>
          <p:cNvPr id="1026" name="Picture 2" descr="~AUT0011"/>
          <p:cNvPicPr>
            <a:picLocks noChangeAspect="1" noChangeArrowheads="1"/>
          </p:cNvPicPr>
          <p:nvPr/>
        </p:nvPicPr>
        <p:blipFill>
          <a:blip r:embed="rId3" cstate="print"/>
          <a:srcRect r="63218"/>
          <a:stretch>
            <a:fillRect/>
          </a:stretch>
        </p:blipFill>
        <p:spPr bwMode="auto">
          <a:xfrm>
            <a:off x="6858000" y="76200"/>
            <a:ext cx="1981200" cy="76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8600" y="141111"/>
            <a:ext cx="6553200" cy="544689"/>
          </a:xfrm>
          <a:prstGeom prst="rect">
            <a:avLst/>
          </a:prstGeom>
          <a:gradFill>
            <a:gsLst>
              <a:gs pos="0">
                <a:srgbClr val="FFEFD1">
                  <a:alpha val="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rgbClr val="993333"/>
                </a:solidFill>
                <a:latin typeface="Palatino Linotype" pitchFamily="18" charset="0"/>
              </a:rPr>
              <a:t>Colorado Career Cluster Model</a:t>
            </a:r>
            <a:endParaRPr lang="en-US" sz="3200" b="1" i="1" dirty="0">
              <a:solidFill>
                <a:srgbClr val="993333"/>
              </a:solidFill>
              <a:latin typeface="Palatino Linotype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8600" y="824171"/>
            <a:ext cx="2819400" cy="2526323"/>
          </a:xfrm>
          <a:prstGeom prst="roundRect">
            <a:avLst>
              <a:gd name="adj" fmla="val 77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  <a:hlinkClick r:id="rId4"/>
              </a:rPr>
              <a:t>Management and Administration</a:t>
            </a:r>
            <a:endParaRPr lang="en-US" sz="9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Administrative Services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Business Information Technology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Corporate/General </a:t>
            </a:r>
            <a:r>
              <a:rPr lang="en-US" sz="800" dirty="0">
                <a:solidFill>
                  <a:prstClr val="black"/>
                </a:solidFill>
              </a:rPr>
              <a:t>Management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Human Resource Management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Operations Management</a:t>
            </a: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Marketing</a:t>
            </a:r>
            <a:endParaRPr lang="en-US" sz="8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Marketing Communications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Marketing Management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Marketing Research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Merchandising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Professional </a:t>
            </a:r>
            <a:r>
              <a:rPr lang="en-US" sz="800" dirty="0" smtClean="0">
                <a:solidFill>
                  <a:prstClr val="black"/>
                </a:solidFill>
              </a:rPr>
              <a:t>Sales/Sales </a:t>
            </a:r>
            <a:r>
              <a:rPr lang="en-US" sz="800" dirty="0">
                <a:solidFill>
                  <a:prstClr val="black"/>
                </a:solidFill>
              </a:rPr>
              <a:t>Management</a:t>
            </a: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900" b="1" dirty="0" smtClean="0">
                <a:solidFill>
                  <a:prstClr val="black"/>
                </a:solidFill>
                <a:hlinkClick r:id="rId5"/>
              </a:rPr>
              <a:t>Finance</a:t>
            </a:r>
            <a:endParaRPr lang="en-US" sz="8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Accounting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Banking </a:t>
            </a:r>
            <a:r>
              <a:rPr lang="en-US" sz="800" dirty="0" smtClean="0">
                <a:solidFill>
                  <a:prstClr val="black"/>
                </a:solidFill>
              </a:rPr>
              <a:t>Services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Corporate </a:t>
            </a:r>
            <a:r>
              <a:rPr lang="en-US" sz="800" dirty="0" smtClean="0">
                <a:solidFill>
                  <a:prstClr val="black"/>
                </a:solidFill>
              </a:rPr>
              <a:t>Finance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Insurance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Securities &amp; </a:t>
            </a:r>
            <a:r>
              <a:rPr lang="en-US" sz="800" dirty="0" smtClean="0">
                <a:solidFill>
                  <a:prstClr val="black"/>
                </a:solidFill>
              </a:rPr>
              <a:t>Investments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Government &amp; Public Administration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Foreign Service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Governance</a:t>
            </a:r>
            <a:endParaRPr lang="en-US" sz="800" dirty="0">
              <a:solidFill>
                <a:prstClr val="black"/>
              </a:solidFill>
            </a:endParaRP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Legal Services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Planning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Public Management &amp; </a:t>
            </a:r>
            <a:r>
              <a:rPr lang="en-US" sz="800" dirty="0" smtClean="0">
                <a:solidFill>
                  <a:prstClr val="black"/>
                </a:solidFill>
              </a:rPr>
              <a:t>Administration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Regulation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Revenue &amp; Taxation</a:t>
            </a:r>
          </a:p>
          <a:p>
            <a:endParaRPr lang="en-US" sz="800" dirty="0"/>
          </a:p>
        </p:txBody>
      </p:sp>
      <p:sp>
        <p:nvSpPr>
          <p:cNvPr id="17" name="Rounded Rectangle 16"/>
          <p:cNvSpPr/>
          <p:nvPr/>
        </p:nvSpPr>
        <p:spPr>
          <a:xfrm>
            <a:off x="3429000" y="762000"/>
            <a:ext cx="2514600" cy="2086708"/>
          </a:xfrm>
          <a:prstGeom prst="roundRect">
            <a:avLst>
              <a:gd name="adj" fmla="val 878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Agriculture, Food &amp; Natural Resources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Animal </a:t>
            </a:r>
            <a:r>
              <a:rPr lang="en-US" sz="800" dirty="0" smtClean="0">
                <a:solidFill>
                  <a:prstClr val="black"/>
                </a:solidFill>
              </a:rPr>
              <a:t>Science*</a:t>
            </a:r>
            <a:endParaRPr lang="en-US" sz="800" i="1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Agribusiness Systems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Food Products &amp; Processing </a:t>
            </a:r>
            <a:r>
              <a:rPr lang="en-US" sz="800" dirty="0" smtClean="0">
                <a:solidFill>
                  <a:prstClr val="black"/>
                </a:solidFill>
              </a:rPr>
              <a:t>Systems*</a:t>
            </a:r>
            <a:endParaRPr lang="en-US" sz="800" dirty="0">
              <a:solidFill>
                <a:prstClr val="black"/>
              </a:solidFill>
            </a:endParaRPr>
          </a:p>
          <a:p>
            <a:r>
              <a:rPr lang="en-US" sz="800" dirty="0" smtClean="0">
                <a:solidFill>
                  <a:prstClr val="black"/>
                </a:solidFill>
              </a:rPr>
              <a:t>• Natural Resource &amp; Environmental Systems*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Plant </a:t>
            </a:r>
            <a:r>
              <a:rPr lang="en-US" sz="800" dirty="0" smtClean="0">
                <a:solidFill>
                  <a:prstClr val="black"/>
                </a:solidFill>
              </a:rPr>
              <a:t>Science*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Power, Structural &amp; Technical </a:t>
            </a:r>
            <a:r>
              <a:rPr lang="en-US" sz="800" dirty="0" smtClean="0">
                <a:solidFill>
                  <a:prstClr val="black"/>
                </a:solidFill>
              </a:rPr>
              <a:t>Systems*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4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Energy</a:t>
            </a:r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Electromechanical Generation &amp; Maintenance*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</a:t>
            </a:r>
            <a:r>
              <a:rPr lang="en-US" sz="800" dirty="0" smtClean="0">
                <a:solidFill>
                  <a:prstClr val="black"/>
                </a:solidFill>
              </a:rPr>
              <a:t>Electrical Energy Transmission &amp; Distribution*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Energy Efficiency &amp; Environmental Technology*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Fossil Energy Extraction, Processing &amp; Distribution*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• Renewable Energy Production*</a:t>
            </a:r>
          </a:p>
          <a:p>
            <a:endParaRPr lang="en-US" sz="200" dirty="0" smtClean="0">
              <a:solidFill>
                <a:prstClr val="black"/>
              </a:solidFill>
            </a:endParaRPr>
          </a:p>
          <a:p>
            <a:r>
              <a:rPr lang="en-US" sz="800" i="1" dirty="0" smtClean="0">
                <a:solidFill>
                  <a:prstClr val="black"/>
                </a:solidFill>
              </a:rPr>
              <a:t>* STEM affiliated pathway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324600" y="990601"/>
            <a:ext cx="2590800" cy="2286000"/>
          </a:xfrm>
          <a:prstGeom prst="roundRect">
            <a:avLst>
              <a:gd name="adj" fmla="val 654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900" b="1" dirty="0" smtClean="0">
                <a:solidFill>
                  <a:prstClr val="black"/>
                </a:solidFill>
              </a:rPr>
              <a:t>STEM </a:t>
            </a:r>
            <a:r>
              <a:rPr lang="en-US" sz="700" dirty="0" smtClean="0">
                <a:solidFill>
                  <a:prstClr val="black"/>
                </a:solidFill>
              </a:rPr>
              <a:t>(Science, Technology, Engineering &amp; Math)</a:t>
            </a:r>
          </a:p>
          <a:p>
            <a:pPr lvl="0"/>
            <a:r>
              <a:rPr lang="en-US" sz="600" i="1" dirty="0" smtClean="0">
                <a:solidFill>
                  <a:prstClr val="black"/>
                </a:solidFill>
              </a:rPr>
              <a:t>     </a:t>
            </a:r>
            <a:r>
              <a:rPr lang="en-US" sz="600" b="1" i="1" dirty="0" smtClean="0">
                <a:solidFill>
                  <a:prstClr val="black"/>
                </a:solidFill>
              </a:rPr>
              <a:t>See also STEM affiliated pathways noted by *</a:t>
            </a:r>
            <a:endParaRPr lang="en-US" sz="700" b="1" i="1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</a:t>
            </a:r>
            <a:r>
              <a:rPr lang="en-US" sz="800" dirty="0" smtClean="0">
                <a:solidFill>
                  <a:prstClr val="black"/>
                </a:solidFill>
              </a:rPr>
              <a:t>Research, Exploration &amp; Innovation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• Design, Development &amp; Application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4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Arts, A/V Technology and Communication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Audio/Video Technology </a:t>
            </a:r>
            <a:r>
              <a:rPr lang="en-US" sz="800" dirty="0" smtClean="0">
                <a:solidFill>
                  <a:prstClr val="black"/>
                </a:solidFill>
              </a:rPr>
              <a:t>&amp; Film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Journalism &amp; Broadcasting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Performing </a:t>
            </a:r>
            <a:r>
              <a:rPr lang="en-US" sz="800" dirty="0" smtClean="0">
                <a:solidFill>
                  <a:prstClr val="black"/>
                </a:solidFill>
              </a:rPr>
              <a:t>Arts 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Printing/Publishing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Visual &amp; Design Arts</a:t>
            </a:r>
          </a:p>
          <a:p>
            <a:pPr lvl="0"/>
            <a:endParaRPr lang="en-US" sz="5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Information Technology</a:t>
            </a:r>
          </a:p>
          <a:p>
            <a:pPr lvl="0"/>
            <a:r>
              <a:rPr lang="en-US" sz="800" i="1" dirty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Information Support and </a:t>
            </a:r>
            <a:r>
              <a:rPr lang="en-US" sz="800" dirty="0" smtClean="0">
                <a:solidFill>
                  <a:prstClr val="black"/>
                </a:solidFill>
              </a:rPr>
              <a:t>Services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Interactive Media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Network </a:t>
            </a:r>
            <a:r>
              <a:rPr lang="en-US" sz="800" dirty="0" smtClean="0">
                <a:solidFill>
                  <a:prstClr val="black"/>
                </a:solidFill>
              </a:rPr>
              <a:t>Systems &amp; Telecommunications*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Programming &amp; Software </a:t>
            </a:r>
            <a:r>
              <a:rPr lang="en-US" sz="800" dirty="0" smtClean="0">
                <a:solidFill>
                  <a:prstClr val="black"/>
                </a:solidFill>
              </a:rPr>
              <a:t>Engineering*</a:t>
            </a:r>
            <a:endParaRPr lang="en-US" sz="800" dirty="0">
              <a:solidFill>
                <a:prstClr val="black"/>
              </a:solidFill>
            </a:endParaRPr>
          </a:p>
          <a:p>
            <a:endParaRPr lang="en-US" sz="800" dirty="0"/>
          </a:p>
        </p:txBody>
      </p:sp>
      <p:sp>
        <p:nvSpPr>
          <p:cNvPr id="19" name="Rounded Rectangle 18"/>
          <p:cNvSpPr/>
          <p:nvPr/>
        </p:nvSpPr>
        <p:spPr>
          <a:xfrm>
            <a:off x="6019800" y="4243754"/>
            <a:ext cx="2895600" cy="2461846"/>
          </a:xfrm>
          <a:prstGeom prst="roundRect">
            <a:avLst>
              <a:gd name="adj" fmla="val 1125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Architecture &amp; </a:t>
            </a:r>
            <a:r>
              <a:rPr lang="en-US" sz="900" b="1" dirty="0" smtClean="0">
                <a:solidFill>
                  <a:prstClr val="black"/>
                </a:solidFill>
              </a:rPr>
              <a:t>Construction</a:t>
            </a:r>
            <a:endParaRPr lang="en-US" sz="9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Construction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Design &amp; </a:t>
            </a:r>
            <a:r>
              <a:rPr lang="en-US" sz="800" dirty="0" smtClean="0">
                <a:solidFill>
                  <a:prstClr val="black"/>
                </a:solidFill>
              </a:rPr>
              <a:t>Pre-construction*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 defTabSz="8572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Maintenance &amp; Operations</a:t>
            </a: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Manufacturing</a:t>
            </a:r>
            <a:endParaRPr lang="en-US" sz="8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Health, Safety &amp; Environmental Assurance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Logistics &amp; Inventory Control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Manufacturing </a:t>
            </a:r>
            <a:r>
              <a:rPr lang="en-US" sz="800" dirty="0">
                <a:solidFill>
                  <a:prstClr val="black"/>
                </a:solidFill>
              </a:rPr>
              <a:t>Production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Maintenance, Installation &amp; </a:t>
            </a:r>
            <a:r>
              <a:rPr lang="en-US" sz="800" dirty="0" smtClean="0">
                <a:solidFill>
                  <a:prstClr val="black"/>
                </a:solidFill>
              </a:rPr>
              <a:t>Repair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Production/Process Technology*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Quality Assurance</a:t>
            </a:r>
          </a:p>
          <a:p>
            <a:pPr marL="57150" lvl="0" indent="-57150">
              <a:buFont typeface="Arial" pitchFamily="34" charset="0"/>
              <a:buChar char="•"/>
            </a:pPr>
            <a:endParaRPr lang="en-US" sz="800" b="1" dirty="0" smtClean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endParaRPr lang="en-US" sz="800" b="1" dirty="0" smtClean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 smtClean="0">
                <a:solidFill>
                  <a:prstClr val="black"/>
                </a:solidFill>
              </a:rPr>
              <a:t>Transportation</a:t>
            </a:r>
            <a:r>
              <a:rPr lang="en-US" sz="900" b="1" dirty="0">
                <a:solidFill>
                  <a:prstClr val="black"/>
                </a:solidFill>
              </a:rPr>
              <a:t>, Distribution &amp; Logistics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Facility &amp; Mobile Equipment </a:t>
            </a:r>
            <a:r>
              <a:rPr lang="en-US" sz="800" dirty="0" smtClean="0">
                <a:solidFill>
                  <a:prstClr val="black"/>
                </a:solidFill>
              </a:rPr>
              <a:t>Maintenance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Health, Safety &amp; Environmental Management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Logistics, Planning &amp; Management Services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Planning, Management &amp; Regulation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Sales </a:t>
            </a:r>
            <a:r>
              <a:rPr lang="en-US" sz="800" dirty="0">
                <a:solidFill>
                  <a:prstClr val="black"/>
                </a:solidFill>
              </a:rPr>
              <a:t>&amp; Service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Transportation Operations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Transportation/Systems </a:t>
            </a:r>
            <a:r>
              <a:rPr lang="en-US" sz="800" dirty="0">
                <a:solidFill>
                  <a:prstClr val="black"/>
                </a:solidFill>
              </a:rPr>
              <a:t>Infrastructure </a:t>
            </a:r>
            <a:endParaRPr lang="en-US" sz="800" dirty="0" smtClean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Warehousing </a:t>
            </a:r>
            <a:r>
              <a:rPr lang="en-US" sz="800" dirty="0">
                <a:solidFill>
                  <a:prstClr val="black"/>
                </a:solidFill>
              </a:rPr>
              <a:t>&amp; Distribution Center </a:t>
            </a:r>
            <a:r>
              <a:rPr lang="en-US" sz="800" dirty="0" smtClean="0">
                <a:solidFill>
                  <a:prstClr val="black"/>
                </a:solidFill>
              </a:rPr>
              <a:t>Operations</a:t>
            </a:r>
          </a:p>
          <a:p>
            <a:pPr marL="57150" lvl="0" indent="-57150"/>
            <a:endParaRPr lang="en-US" sz="800" dirty="0">
              <a:solidFill>
                <a:prstClr val="black"/>
              </a:solidFill>
            </a:endParaRPr>
          </a:p>
          <a:p>
            <a:r>
              <a:rPr lang="en-US" sz="800" i="1" dirty="0" smtClean="0">
                <a:solidFill>
                  <a:prstClr val="black"/>
                </a:solidFill>
              </a:rPr>
              <a:t>* STEM affiliated pathway</a:t>
            </a:r>
          </a:p>
          <a:p>
            <a:endParaRPr lang="en-US" sz="800" dirty="0"/>
          </a:p>
        </p:txBody>
      </p:sp>
      <p:sp>
        <p:nvSpPr>
          <p:cNvPr id="20" name="Rounded Rectangle 19"/>
          <p:cNvSpPr/>
          <p:nvPr/>
        </p:nvSpPr>
        <p:spPr>
          <a:xfrm>
            <a:off x="3276600" y="4648200"/>
            <a:ext cx="2514600" cy="1905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600" b="1" dirty="0" smtClean="0">
              <a:solidFill>
                <a:prstClr val="black"/>
              </a:solidFill>
            </a:endParaRPr>
          </a:p>
          <a:p>
            <a:pPr lvl="0"/>
            <a:r>
              <a:rPr lang="en-US" sz="900" b="1" dirty="0" smtClean="0">
                <a:solidFill>
                  <a:prstClr val="black"/>
                </a:solidFill>
              </a:rPr>
              <a:t>Health </a:t>
            </a:r>
            <a:r>
              <a:rPr lang="en-US" sz="900" b="1" dirty="0">
                <a:solidFill>
                  <a:prstClr val="black"/>
                </a:solidFill>
              </a:rPr>
              <a:t>Science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Biotechnology Research &amp; Development*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Diagnostic Services*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Health Informatics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Supportive Services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Therapeutic Services*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4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Law, Public Safety, Corrections &amp; </a:t>
            </a:r>
            <a:r>
              <a:rPr lang="en-US" sz="900" b="1" dirty="0" smtClean="0">
                <a:solidFill>
                  <a:prstClr val="black"/>
                </a:solidFill>
              </a:rPr>
              <a:t>Security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Correction Services</a:t>
            </a:r>
            <a:endParaRPr lang="en-US" sz="800" dirty="0">
              <a:solidFill>
                <a:prstClr val="black"/>
              </a:solidFill>
            </a:endParaRP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E</a:t>
            </a:r>
            <a:r>
              <a:rPr lang="en-US" sz="800" dirty="0" smtClean="0">
                <a:solidFill>
                  <a:prstClr val="black"/>
                </a:solidFill>
              </a:rPr>
              <a:t>mergency </a:t>
            </a:r>
            <a:r>
              <a:rPr lang="en-US" sz="800" dirty="0">
                <a:solidFill>
                  <a:prstClr val="black"/>
                </a:solidFill>
              </a:rPr>
              <a:t>&amp; Fire Management </a:t>
            </a:r>
            <a:r>
              <a:rPr lang="en-US" sz="800" dirty="0" smtClean="0">
                <a:solidFill>
                  <a:prstClr val="black"/>
                </a:solidFill>
              </a:rPr>
              <a:t>Services*</a:t>
            </a:r>
            <a:endParaRPr lang="en-US" sz="800" dirty="0">
              <a:solidFill>
                <a:prstClr val="black"/>
              </a:solidFill>
            </a:endParaRP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L</a:t>
            </a:r>
            <a:r>
              <a:rPr lang="en-US" sz="800" dirty="0" smtClean="0">
                <a:solidFill>
                  <a:prstClr val="black"/>
                </a:solidFill>
              </a:rPr>
              <a:t>aw Enforcement Services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Security &amp; Protective Services</a:t>
            </a:r>
          </a:p>
          <a:p>
            <a:pPr marL="117475" lvl="0" indent="-117475"/>
            <a:endParaRPr lang="en-US" sz="500" dirty="0" smtClean="0">
              <a:solidFill>
                <a:prstClr val="black"/>
              </a:solidFill>
            </a:endParaRPr>
          </a:p>
          <a:p>
            <a:pPr marL="117475" indent="-117475"/>
            <a:r>
              <a:rPr lang="en-US" sz="800" i="1" dirty="0" smtClean="0">
                <a:solidFill>
                  <a:prstClr val="black"/>
                </a:solidFill>
              </a:rPr>
              <a:t>* STEM affiliated pathway</a:t>
            </a:r>
          </a:p>
          <a:p>
            <a:pPr marL="117475" lvl="0" indent="-117475">
              <a:buFont typeface="Arial" pitchFamily="34" charset="0"/>
              <a:buChar char="•"/>
            </a:pPr>
            <a:endParaRPr lang="en-US" sz="800" dirty="0">
              <a:solidFill>
                <a:prstClr val="black"/>
              </a:solidFill>
            </a:endParaRPr>
          </a:p>
          <a:p>
            <a:endParaRPr lang="en-US" sz="800" dirty="0"/>
          </a:p>
        </p:txBody>
      </p:sp>
      <p:sp>
        <p:nvSpPr>
          <p:cNvPr id="21" name="Rounded Rectangle 20"/>
          <p:cNvSpPr/>
          <p:nvPr/>
        </p:nvSpPr>
        <p:spPr>
          <a:xfrm>
            <a:off x="228600" y="3962400"/>
            <a:ext cx="2514600" cy="2362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  <a:hlinkClick r:id="rId6"/>
              </a:rPr>
              <a:t>Hospitality &amp; Tourism</a:t>
            </a:r>
            <a:endParaRPr lang="en-US" sz="900" b="1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</a:t>
            </a:r>
            <a:r>
              <a:rPr lang="en-US" sz="800" dirty="0" smtClean="0">
                <a:solidFill>
                  <a:prstClr val="black"/>
                </a:solidFill>
              </a:rPr>
              <a:t>Lodging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Recreation, Amusements &amp; </a:t>
            </a:r>
            <a:r>
              <a:rPr lang="en-US" sz="800" dirty="0" smtClean="0">
                <a:solidFill>
                  <a:prstClr val="black"/>
                </a:solidFill>
              </a:rPr>
              <a:t>Attractions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</a:t>
            </a:r>
            <a:r>
              <a:rPr lang="en-US" sz="800" dirty="0" smtClean="0">
                <a:solidFill>
                  <a:prstClr val="black"/>
                </a:solidFill>
              </a:rPr>
              <a:t>Restaurants, Food </a:t>
            </a:r>
            <a:r>
              <a:rPr lang="en-US" sz="800" dirty="0">
                <a:solidFill>
                  <a:prstClr val="black"/>
                </a:solidFill>
              </a:rPr>
              <a:t>&amp; Beverage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Travel &amp; </a:t>
            </a:r>
            <a:r>
              <a:rPr lang="en-US" sz="800" dirty="0" smtClean="0">
                <a:solidFill>
                  <a:prstClr val="black"/>
                </a:solidFill>
              </a:rPr>
              <a:t>Tourism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  <a:hlinkClick r:id="rId7"/>
              </a:rPr>
              <a:t>Human Services</a:t>
            </a:r>
            <a:endParaRPr lang="en-US" sz="900" b="1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Consumer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Counseling &amp; Mental Health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Early Childhood Development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Family &amp; Community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Personal Care Services</a:t>
            </a: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  <a:hlinkClick r:id="rId8"/>
              </a:rPr>
              <a:t>Education &amp; Training</a:t>
            </a:r>
            <a:endParaRPr lang="en-US" sz="900" b="1" dirty="0">
              <a:solidFill>
                <a:prstClr val="black"/>
              </a:solidFill>
            </a:endParaRPr>
          </a:p>
          <a:p>
            <a:r>
              <a:rPr lang="en-US" sz="800" dirty="0" smtClean="0">
                <a:solidFill>
                  <a:prstClr val="black"/>
                </a:solidFill>
              </a:rPr>
              <a:t>• Administration and Administrative Support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• Professional Support Services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Teaching and Training</a:t>
            </a:r>
          </a:p>
          <a:p>
            <a:endParaRPr lang="en-US" sz="800" dirty="0"/>
          </a:p>
        </p:txBody>
      </p:sp>
      <p:sp>
        <p:nvSpPr>
          <p:cNvPr id="22" name="Rounded Rectangle 21"/>
          <p:cNvSpPr/>
          <p:nvPr/>
        </p:nvSpPr>
        <p:spPr>
          <a:xfrm>
            <a:off x="1682262" y="3733800"/>
            <a:ext cx="1441938" cy="457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Hospitality, Human Services &amp; Education</a:t>
            </a:r>
            <a:endParaRPr lang="en-US" sz="10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1682262" y="3124200"/>
            <a:ext cx="1441938" cy="45133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Business, Marketing &amp; Public Administration</a:t>
            </a:r>
            <a:endParaRPr lang="en-US" sz="10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3886200" y="4419600"/>
            <a:ext cx="1447800" cy="4572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Health Science, Criminal Justice &amp; </a:t>
            </a:r>
          </a:p>
          <a:p>
            <a:pPr algn="ctr"/>
            <a:r>
              <a:rPr lang="en-US" sz="1000" b="1" dirty="0" smtClean="0"/>
              <a:t>Public Safety</a:t>
            </a:r>
            <a:endParaRPr lang="en-US" sz="10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3984978" y="2667000"/>
            <a:ext cx="1447800" cy="457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Agriculture, Natural Resources &amp; Energy</a:t>
            </a:r>
            <a:endParaRPr lang="en-US" sz="10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6248400" y="3810000"/>
            <a:ext cx="1441938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Skilled Trades &amp; </a:t>
            </a:r>
          </a:p>
          <a:p>
            <a:pPr algn="ctr"/>
            <a:r>
              <a:rPr lang="en-US" sz="1000" b="1" dirty="0" smtClean="0"/>
              <a:t>Technical Sciences</a:t>
            </a:r>
            <a:endParaRPr lang="en-US" sz="1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248400" y="3124200"/>
            <a:ext cx="1447800" cy="457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00" b="1" dirty="0" smtClean="0">
                <a:solidFill>
                  <a:prstClr val="white"/>
                </a:solidFill>
              </a:rPr>
              <a:t>STEM, Arts, Design &amp; Information Technology</a:t>
            </a:r>
            <a:endParaRPr lang="en-US" sz="1000" b="1" dirty="0">
              <a:solidFill>
                <a:prstClr val="whit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64770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Revised February 9, 2010 - www.cccs.edu</a:t>
            </a:r>
            <a:endParaRPr lang="en-US" sz="800" dirty="0"/>
          </a:p>
        </p:txBody>
      </p:sp>
      <p:cxnSp>
        <p:nvCxnSpPr>
          <p:cNvPr id="6" name="Straight Arrow Connector 5"/>
          <p:cNvCxnSpPr>
            <a:stCxn id="8" idx="1"/>
          </p:cNvCxnSpPr>
          <p:nvPr/>
        </p:nvCxnSpPr>
        <p:spPr>
          <a:xfrm flipH="1">
            <a:off x="5403308" y="789803"/>
            <a:ext cx="447264" cy="911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0843268">
            <a:off x="5840607" y="545742"/>
            <a:ext cx="825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CLUSTER</a:t>
            </a:r>
            <a:endParaRPr lang="en-US" sz="1400" b="1" dirty="0"/>
          </a:p>
        </p:txBody>
      </p:sp>
      <p:cxnSp>
        <p:nvCxnSpPr>
          <p:cNvPr id="30" name="Straight Arrow Connector 29"/>
          <p:cNvCxnSpPr>
            <a:stCxn id="31" idx="3"/>
          </p:cNvCxnSpPr>
          <p:nvPr/>
        </p:nvCxnSpPr>
        <p:spPr>
          <a:xfrm flipV="1">
            <a:off x="1360955" y="3374232"/>
            <a:ext cx="2068045" cy="2575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1326108">
            <a:off x="29570" y="3530951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PWR Standards</a:t>
            </a:r>
            <a:endParaRPr lang="en-US" sz="1400" b="1" dirty="0"/>
          </a:p>
        </p:txBody>
      </p:sp>
      <p:sp>
        <p:nvSpPr>
          <p:cNvPr id="32" name="TextBox 31"/>
          <p:cNvSpPr txBox="1"/>
          <p:nvPr/>
        </p:nvSpPr>
        <p:spPr>
          <a:xfrm rot="938112">
            <a:off x="2366101" y="2254877"/>
            <a:ext cx="1012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INDUSTRY</a:t>
            </a:r>
            <a:endParaRPr lang="en-US" sz="1400" b="1" dirty="0"/>
          </a:p>
        </p:txBody>
      </p:sp>
      <p:cxnSp>
        <p:nvCxnSpPr>
          <p:cNvPr id="33" name="Straight Arrow Connector 32"/>
          <p:cNvCxnSpPr>
            <a:stCxn id="42" idx="1"/>
          </p:cNvCxnSpPr>
          <p:nvPr/>
        </p:nvCxnSpPr>
        <p:spPr>
          <a:xfrm flipH="1" flipV="1">
            <a:off x="7942970" y="3543661"/>
            <a:ext cx="214804" cy="1352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20050598">
            <a:off x="1778967" y="5320787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PATHWAYS</a:t>
            </a:r>
            <a:endParaRPr lang="en-US" sz="1400" b="1" dirty="0"/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flipH="1">
            <a:off x="1765198" y="5336154"/>
            <a:ext cx="48013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0"/>
          </p:cNvCxnSpPr>
          <p:nvPr/>
        </p:nvCxnSpPr>
        <p:spPr>
          <a:xfrm flipH="1" flipV="1">
            <a:off x="1919995" y="4648200"/>
            <a:ext cx="325338" cy="6879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5" idx="0"/>
          </p:cNvCxnSpPr>
          <p:nvPr/>
        </p:nvCxnSpPr>
        <p:spPr>
          <a:xfrm flipH="1" flipV="1">
            <a:off x="2366441" y="5563765"/>
            <a:ext cx="510912" cy="65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62371" y="6215390"/>
            <a:ext cx="829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PLAN OF</a:t>
            </a:r>
          </a:p>
          <a:p>
            <a:pPr algn="ctr"/>
            <a:r>
              <a:rPr lang="en-US" sz="1400" b="1" dirty="0" smtClean="0"/>
              <a:t>STUDY</a:t>
            </a:r>
            <a:endParaRPr lang="en-US" sz="1400" b="1" dirty="0"/>
          </a:p>
        </p:txBody>
      </p:sp>
      <p:sp>
        <p:nvSpPr>
          <p:cNvPr id="3" name="Oval 2"/>
          <p:cNvSpPr/>
          <p:nvPr/>
        </p:nvSpPr>
        <p:spPr>
          <a:xfrm>
            <a:off x="3004335" y="2895206"/>
            <a:ext cx="322448" cy="3693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238947" y="2479376"/>
            <a:ext cx="322448" cy="3693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534976" y="3279759"/>
            <a:ext cx="322448" cy="3693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163376" y="3649091"/>
            <a:ext cx="322448" cy="3693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0" name="Oval 39"/>
          <p:cNvSpPr/>
          <p:nvPr/>
        </p:nvSpPr>
        <p:spPr>
          <a:xfrm>
            <a:off x="3737417" y="4341125"/>
            <a:ext cx="322448" cy="3693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1" name="Oval 40"/>
          <p:cNvSpPr/>
          <p:nvPr/>
        </p:nvSpPr>
        <p:spPr>
          <a:xfrm>
            <a:off x="1506352" y="3719201"/>
            <a:ext cx="322448" cy="3693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 rot="2077249">
            <a:off x="8087525" y="3642743"/>
            <a:ext cx="793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BINDER TABS</a:t>
            </a:r>
            <a:endParaRPr lang="en-US" sz="1400" b="1" dirty="0"/>
          </a:p>
        </p:txBody>
      </p:sp>
      <p:cxnSp>
        <p:nvCxnSpPr>
          <p:cNvPr id="56" name="Straight Arrow Connector 55"/>
          <p:cNvCxnSpPr>
            <a:stCxn id="32" idx="3"/>
          </p:cNvCxnSpPr>
          <p:nvPr/>
        </p:nvCxnSpPr>
        <p:spPr>
          <a:xfrm>
            <a:off x="3360035" y="2545229"/>
            <a:ext cx="754765" cy="2655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63376" y="141111"/>
            <a:ext cx="2061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R5 Plans of Study 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F540E02E3FCC41985F00E463690229" ma:contentTypeVersion="0" ma:contentTypeDescription="Create a new document." ma:contentTypeScope="" ma:versionID="04169ccb3826ea1bf63440ec0a02111f">
  <xsd:schema xmlns:xsd="http://www.w3.org/2001/XMLSchema" xmlns:xs="http://www.w3.org/2001/XMLSchema" xmlns:p="http://schemas.microsoft.com/office/2006/metadata/properties" xmlns:ns2="0f15781d-3334-4e9a-baef-5575b78842f8" targetNamespace="http://schemas.microsoft.com/office/2006/metadata/properties" ma:root="true" ma:fieldsID="ecb2e2549ae85ac70cd46881bc5001c1" ns2:_="">
    <xsd:import namespace="0f15781d-3334-4e9a-baef-5575b78842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5781d-3334-4e9a-baef-5575b7884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f15781d-3334-4e9a-baef-5575b78842f8">A472E2USWAVE-797-84</_dlc_DocId>
    <_dlc_DocIdUrl xmlns="0f15781d-3334-4e9a-baef-5575b78842f8">
      <Url>https://connect.d51schools.org/schools/r5/CareerCourse/_layouts/DocIdRedir.aspx?ID=A472E2USWAVE-797-84</Url>
      <Description>A472E2USWAVE-797-84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928D7B-4C68-4B7C-BC2D-C873DED91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5781d-3334-4e9a-baef-5575b78842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FFAD83-0B59-4D0E-A8B7-A7EB8B29DE50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0f15781d-3334-4e9a-baef-5575b78842f8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E1A980-D9FC-4216-B209-FEFC0A104C5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06AE5CA-E883-413B-B6B3-C7DD75393C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529</Words>
  <Application>Microsoft Office PowerPoint</Application>
  <PresentationFormat>On-screen Show (4:3)</PresentationFormat>
  <Paragraphs>155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Colorado Community College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Administrative Computing</dc:creator>
  <cp:lastModifiedBy>Sallak, Sonya</cp:lastModifiedBy>
  <cp:revision>57</cp:revision>
  <cp:lastPrinted>2012-10-24T21:44:48Z</cp:lastPrinted>
  <dcterms:created xsi:type="dcterms:W3CDTF">2009-11-05T20:57:40Z</dcterms:created>
  <dcterms:modified xsi:type="dcterms:W3CDTF">2012-10-24T21:50:36Z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0x01010009F540E02E3FCC41985F00E463690229</vt:lpwstr>
  </property>
  <property fmtid="{D5CDD505-2E9C-101B-9397-08002B2CF9AE}" pid="3" name="_dlc_DocIdItemGuid">
    <vt:lpwstr>83103a1e-220c-474c-9a24-c4092097f747</vt:lpwstr>
  </property>
</Properties>
</file>